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6" r:id="rId6"/>
    <p:sldId id="260" r:id="rId7"/>
    <p:sldId id="267" r:id="rId8"/>
    <p:sldId id="261"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959" autoAdjust="0"/>
    <p:restoredTop sz="89408" autoAdjust="0"/>
  </p:normalViewPr>
  <p:slideViewPr>
    <p:cSldViewPr snapToGrid="0">
      <p:cViewPr varScale="1">
        <p:scale>
          <a:sx n="77" d="100"/>
          <a:sy n="77" d="100"/>
        </p:scale>
        <p:origin x="-90" y="-52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6BB0F3-2C9F-459A-B501-7997202A9856}" type="datetimeFigureOut">
              <a:rPr lang="en-US" smtClean="0"/>
              <a:pPr/>
              <a:t>11/16/2020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66E894-EC82-4949-8052-D712F7EA3B88}" type="slidenum">
              <a:rPr lang="en-US" smtClean="0"/>
              <a:pPr/>
              <a:t>‹#›</a:t>
            </a:fld>
            <a:endParaRPr lang="en-US"/>
          </a:p>
        </p:txBody>
      </p:sp>
    </p:spTree>
    <p:extLst>
      <p:ext uri="{BB962C8B-B14F-4D97-AF65-F5344CB8AC3E}">
        <p14:creationId xmlns:p14="http://schemas.microsoft.com/office/powerpoint/2010/main" xmlns="" val="3853335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selected Freeman and Ebe’s book, “ESL teaching: principles of success”.</a:t>
            </a:r>
          </a:p>
          <a:p>
            <a:r>
              <a:rPr lang="en-US" dirty="0" smtClean="0"/>
              <a:t>I selected the book because it contains best teaching principles for supporting the success of learners.</a:t>
            </a:r>
          </a:p>
          <a:p>
            <a:r>
              <a:rPr lang="en-US" dirty="0" smtClean="0"/>
              <a:t>The book also contain multilingual strategies that can be used to help learners advance their mastery of English as a second language</a:t>
            </a:r>
          </a:p>
          <a:p>
            <a:endParaRPr lang="en-US" dirty="0"/>
          </a:p>
        </p:txBody>
      </p:sp>
      <p:sp>
        <p:nvSpPr>
          <p:cNvPr id="4" name="Slide Number Placeholder 3"/>
          <p:cNvSpPr>
            <a:spLocks noGrp="1"/>
          </p:cNvSpPr>
          <p:nvPr>
            <p:ph type="sldNum" sz="quarter" idx="10"/>
          </p:nvPr>
        </p:nvSpPr>
        <p:spPr/>
        <p:txBody>
          <a:bodyPr/>
          <a:lstStyle/>
          <a:p>
            <a:fld id="{B966E894-EC82-4949-8052-D712F7EA3B88}" type="slidenum">
              <a:rPr lang="en-US" smtClean="0"/>
              <a:pPr/>
              <a:t>2</a:t>
            </a:fld>
            <a:endParaRPr lang="en-US"/>
          </a:p>
        </p:txBody>
      </p:sp>
    </p:spTree>
    <p:extLst>
      <p:ext uri="{BB962C8B-B14F-4D97-AF65-F5344CB8AC3E}">
        <p14:creationId xmlns:p14="http://schemas.microsoft.com/office/powerpoint/2010/main" xmlns="" val="1889628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book explains how learners of English as a second language can improve the mastery of their dialect.</a:t>
            </a:r>
          </a:p>
          <a:p>
            <a:r>
              <a:rPr lang="en-US" dirty="0" smtClean="0"/>
              <a:t>One of the assumptions of the book is that classrooms should be teacher centered.</a:t>
            </a:r>
          </a:p>
          <a:p>
            <a:r>
              <a:rPr lang="en-US" dirty="0" smtClean="0"/>
              <a:t>Lessons of English should prepare learners to be competitive and function effectively after school</a:t>
            </a:r>
          </a:p>
          <a:p>
            <a:r>
              <a:rPr lang="en-US" dirty="0" smtClean="0"/>
              <a:t>Lessons should also be teacher centered as they can help learners to improve their mastery of language and dialect in the classroom. </a:t>
            </a:r>
          </a:p>
          <a:p>
            <a:endParaRPr lang="en-US" dirty="0"/>
          </a:p>
        </p:txBody>
      </p:sp>
      <p:sp>
        <p:nvSpPr>
          <p:cNvPr id="4" name="Slide Number Placeholder 3"/>
          <p:cNvSpPr>
            <a:spLocks noGrp="1"/>
          </p:cNvSpPr>
          <p:nvPr>
            <p:ph type="sldNum" sz="quarter" idx="10"/>
          </p:nvPr>
        </p:nvSpPr>
        <p:spPr/>
        <p:txBody>
          <a:bodyPr/>
          <a:lstStyle/>
          <a:p>
            <a:fld id="{B966E894-EC82-4949-8052-D712F7EA3B88}" type="slidenum">
              <a:rPr lang="en-US" smtClean="0"/>
              <a:pPr/>
              <a:t>3</a:t>
            </a:fld>
            <a:endParaRPr lang="en-US"/>
          </a:p>
        </p:txBody>
      </p:sp>
    </p:spTree>
    <p:extLst>
      <p:ext uri="{BB962C8B-B14F-4D97-AF65-F5344CB8AC3E}">
        <p14:creationId xmlns:p14="http://schemas.microsoft.com/office/powerpoint/2010/main" xmlns="" val="4112246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best lessons from the book is the need for planning to help students identify their weaknesses, challenges and how they could improve on them. </a:t>
            </a:r>
          </a:p>
          <a:p>
            <a:r>
              <a:rPr lang="en-US" dirty="0" smtClean="0"/>
              <a:t>The teaching of language skills across the curriculum was used as the instructional strategy with students to help meet the assigned objectives on a weekly basis. </a:t>
            </a:r>
          </a:p>
          <a:p>
            <a:r>
              <a:rPr lang="en-US" dirty="0" smtClean="0"/>
              <a:t>This instructional strategy is successful because it was based on reading, writing, speaking and listening skill. Progress is monitored based on the monitored through weekly tests on every skill</a:t>
            </a:r>
            <a:endParaRPr lang="en-US" dirty="0"/>
          </a:p>
        </p:txBody>
      </p:sp>
      <p:sp>
        <p:nvSpPr>
          <p:cNvPr id="4" name="Slide Number Placeholder 3"/>
          <p:cNvSpPr>
            <a:spLocks noGrp="1"/>
          </p:cNvSpPr>
          <p:nvPr>
            <p:ph type="sldNum" sz="quarter" idx="10"/>
          </p:nvPr>
        </p:nvSpPr>
        <p:spPr/>
        <p:txBody>
          <a:bodyPr/>
          <a:lstStyle/>
          <a:p>
            <a:fld id="{B966E894-EC82-4949-8052-D712F7EA3B88}" type="slidenum">
              <a:rPr lang="en-US" smtClean="0"/>
              <a:pPr/>
              <a:t>4</a:t>
            </a:fld>
            <a:endParaRPr lang="en-US"/>
          </a:p>
        </p:txBody>
      </p:sp>
    </p:spTree>
    <p:extLst>
      <p:ext uri="{BB962C8B-B14F-4D97-AF65-F5344CB8AC3E}">
        <p14:creationId xmlns:p14="http://schemas.microsoft.com/office/powerpoint/2010/main" xmlns="" val="2305226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acquisition learning hypothesis</a:t>
            </a:r>
            <a:r>
              <a:rPr lang="en-US" baseline="0" dirty="0" smtClean="0"/>
              <a:t> is a theory that was introduced in this book. According to this theory, there must be strict separation between learning process and acquisition. This helps to improve learning and also engage the student to become more competent in their classroom.  The acquisition of a second language was found to be a conscious process that can always help a student to achieve more and become a competent member of the society. Secondly, the behaviorist theory is a process that focuses on imitation, practice and rewards as a process to help improve the learning process. This is a procedure that helps to make individuals competent and also advances the learning process. The natural order hypothesis is the idea of using the natural order so as to advance the learning process and help students accomplish more in their classroom. </a:t>
            </a:r>
            <a:endParaRPr lang="en-US" dirty="0"/>
          </a:p>
        </p:txBody>
      </p:sp>
      <p:sp>
        <p:nvSpPr>
          <p:cNvPr id="4" name="Slide Number Placeholder 3"/>
          <p:cNvSpPr>
            <a:spLocks noGrp="1"/>
          </p:cNvSpPr>
          <p:nvPr>
            <p:ph type="sldNum" sz="quarter" idx="10"/>
          </p:nvPr>
        </p:nvSpPr>
        <p:spPr/>
        <p:txBody>
          <a:bodyPr/>
          <a:lstStyle/>
          <a:p>
            <a:fld id="{B966E894-EC82-4949-8052-D712F7EA3B88}" type="slidenum">
              <a:rPr lang="en-US" smtClean="0"/>
              <a:pPr/>
              <a:t>5</a:t>
            </a:fld>
            <a:endParaRPr lang="en-US"/>
          </a:p>
        </p:txBody>
      </p:sp>
    </p:spTree>
    <p:extLst>
      <p:ext uri="{BB962C8B-B14F-4D97-AF65-F5344CB8AC3E}">
        <p14:creationId xmlns:p14="http://schemas.microsoft.com/office/powerpoint/2010/main" xmlns="" val="29637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book put strong  emphasis on productive language skills was used as the instructional strategy for improving the student’s accomplishment in the class. </a:t>
            </a:r>
          </a:p>
          <a:p>
            <a:r>
              <a:rPr lang="en-US" dirty="0" smtClean="0"/>
              <a:t> The book also focused on the  dimensions of language fluency in speaking and writing are considered as the most essential skills for improving her accomplishments. </a:t>
            </a:r>
          </a:p>
          <a:p>
            <a:r>
              <a:rPr lang="en-US" dirty="0" smtClean="0"/>
              <a:t>The use of interactivity through multiple choice questions at the end of every week was considered as a simple strategy for progress monitoring.</a:t>
            </a:r>
          </a:p>
          <a:p>
            <a:endParaRPr lang="en-US" dirty="0"/>
          </a:p>
        </p:txBody>
      </p:sp>
      <p:sp>
        <p:nvSpPr>
          <p:cNvPr id="4" name="Slide Number Placeholder 3"/>
          <p:cNvSpPr>
            <a:spLocks noGrp="1"/>
          </p:cNvSpPr>
          <p:nvPr>
            <p:ph type="sldNum" sz="quarter" idx="10"/>
          </p:nvPr>
        </p:nvSpPr>
        <p:spPr/>
        <p:txBody>
          <a:bodyPr/>
          <a:lstStyle/>
          <a:p>
            <a:fld id="{B966E894-EC82-4949-8052-D712F7EA3B88}" type="slidenum">
              <a:rPr lang="en-US" smtClean="0"/>
              <a:pPr/>
              <a:t>6</a:t>
            </a:fld>
            <a:endParaRPr lang="en-US"/>
          </a:p>
        </p:txBody>
      </p:sp>
    </p:spTree>
    <p:extLst>
      <p:ext uri="{BB962C8B-B14F-4D97-AF65-F5344CB8AC3E}">
        <p14:creationId xmlns:p14="http://schemas.microsoft.com/office/powerpoint/2010/main" xmlns="" val="3080794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book provides the teacher with a framework for teaching metacognition abilities for the student.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Metacognition assessments have been used to evaluate the progress of a student in terms of his comprehension of language structure, understanding of vocabulary, understanding the genre and features of a texture, understanding the discourse of language, improving levels of reasoning and also his phonetic abilities.</a:t>
            </a:r>
            <a:r>
              <a:rPr lang="en-US" sz="1200" kern="1200" baseline="0" dirty="0" smtClean="0">
                <a:solidFill>
                  <a:schemeClr val="tx1"/>
                </a:solidFill>
                <a:effectLst/>
                <a:latin typeface="+mn-lt"/>
                <a:ea typeface="+mn-ea"/>
                <a:cs typeface="+mn-cs"/>
              </a:rPr>
              <a:t> The book is focused on improvement of the productive language skills for the student. </a:t>
            </a:r>
            <a:r>
              <a:rPr lang="en-US" sz="1200" kern="1200" dirty="0" smtClean="0">
                <a:solidFill>
                  <a:schemeClr val="tx1"/>
                </a:solidFill>
                <a:effectLst/>
                <a:latin typeface="+mn-lt"/>
                <a:ea typeface="+mn-ea"/>
                <a:cs typeface="+mn-cs"/>
              </a:rPr>
              <a:t>Dimensions of language fluency in speaking and writing are considered as the most essential skills for improving her accomplishments. </a:t>
            </a:r>
            <a:r>
              <a:rPr lang="en-US" sz="1200" kern="1200" smtClean="0">
                <a:solidFill>
                  <a:schemeClr val="tx1"/>
                </a:solidFill>
                <a:effectLst/>
                <a:latin typeface="+mn-lt"/>
                <a:ea typeface="+mn-ea"/>
                <a:cs typeface="+mn-cs"/>
              </a:rPr>
              <a:t>The use of interactivity through multiple choice questions at the end of every week was considered as a simple strategy for progress monitoring</a:t>
            </a:r>
          </a:p>
          <a:p>
            <a:endParaRPr lang="en-US" dirty="0"/>
          </a:p>
        </p:txBody>
      </p:sp>
      <p:sp>
        <p:nvSpPr>
          <p:cNvPr id="4" name="Slide Number Placeholder 3"/>
          <p:cNvSpPr>
            <a:spLocks noGrp="1"/>
          </p:cNvSpPr>
          <p:nvPr>
            <p:ph type="sldNum" sz="quarter" idx="10"/>
          </p:nvPr>
        </p:nvSpPr>
        <p:spPr/>
        <p:txBody>
          <a:bodyPr/>
          <a:lstStyle/>
          <a:p>
            <a:fld id="{B966E894-EC82-4949-8052-D712F7EA3B88}" type="slidenum">
              <a:rPr lang="en-US" smtClean="0"/>
              <a:pPr/>
              <a:t>7</a:t>
            </a:fld>
            <a:endParaRPr lang="en-US"/>
          </a:p>
        </p:txBody>
      </p:sp>
    </p:spTree>
    <p:extLst>
      <p:ext uri="{BB962C8B-B14F-4D97-AF65-F5344CB8AC3E}">
        <p14:creationId xmlns:p14="http://schemas.microsoft.com/office/powerpoint/2010/main" xmlns="" val="3217223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sum it up, emphasis on comprehension skills has been identified as an important theme to improve students performance.</a:t>
            </a:r>
          </a:p>
          <a:p>
            <a:r>
              <a:rPr lang="en-US" dirty="0" smtClean="0"/>
              <a:t>Approaches to translation were adopted so as to improve bilingualism and help the student to become competent individual</a:t>
            </a:r>
          </a:p>
          <a:p>
            <a:r>
              <a:rPr lang="en-US" dirty="0" smtClean="0"/>
              <a:t>Mistakes should be carefully monitored over time and corrected in advance so as to help students achieve more in their classroom</a:t>
            </a:r>
            <a:endParaRPr lang="en-US" dirty="0"/>
          </a:p>
        </p:txBody>
      </p:sp>
      <p:sp>
        <p:nvSpPr>
          <p:cNvPr id="4" name="Slide Number Placeholder 3"/>
          <p:cNvSpPr>
            <a:spLocks noGrp="1"/>
          </p:cNvSpPr>
          <p:nvPr>
            <p:ph type="sldNum" sz="quarter" idx="10"/>
          </p:nvPr>
        </p:nvSpPr>
        <p:spPr/>
        <p:txBody>
          <a:bodyPr/>
          <a:lstStyle/>
          <a:p>
            <a:fld id="{B966E894-EC82-4949-8052-D712F7EA3B88}" type="slidenum">
              <a:rPr lang="en-US" smtClean="0"/>
              <a:pPr/>
              <a:t>8</a:t>
            </a:fld>
            <a:endParaRPr lang="en-US"/>
          </a:p>
        </p:txBody>
      </p:sp>
    </p:spTree>
    <p:extLst>
      <p:ext uri="{BB962C8B-B14F-4D97-AF65-F5344CB8AC3E}">
        <p14:creationId xmlns:p14="http://schemas.microsoft.com/office/powerpoint/2010/main" xmlns="" val="958207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2397511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494012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414136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1309028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3837531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4181167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3712995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661790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882331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1314841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1560E-FA61-4736-B66F-C2D3DD958500}"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3249152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3404606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1560E-FA61-4736-B66F-C2D3DD958500}"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003960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6288905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3246326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02D987-AE87-4775-83C4-55EE4DCA8F0D}" type="datetimeFigureOut">
              <a:rPr lang="en-US" smtClean="0"/>
              <a:pPr/>
              <a:t>11/16/2020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1787971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B02D987-AE87-4775-83C4-55EE4DCA8F0D}" type="datetimeFigureOut">
              <a:rPr lang="en-US" smtClean="0"/>
              <a:pPr/>
              <a:t>11/16/2020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3D1560E-FA61-4736-B66F-C2D3DD958500}" type="slidenum">
              <a:rPr lang="en-US" smtClean="0"/>
              <a:pPr/>
              <a:t>‹#›</a:t>
            </a:fld>
            <a:endParaRPr lang="en-US"/>
          </a:p>
        </p:txBody>
      </p:sp>
    </p:spTree>
    <p:extLst>
      <p:ext uri="{BB962C8B-B14F-4D97-AF65-F5344CB8AC3E}">
        <p14:creationId xmlns:p14="http://schemas.microsoft.com/office/powerpoint/2010/main" xmlns="" val="7545290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Applied Linguistics </a:t>
            </a:r>
            <a:endParaRPr lang="en-US" dirty="0"/>
          </a:p>
        </p:txBody>
      </p:sp>
      <p:sp>
        <p:nvSpPr>
          <p:cNvPr id="3" name="Subtitle 2"/>
          <p:cNvSpPr>
            <a:spLocks noGrp="1"/>
          </p:cNvSpPr>
          <p:nvPr>
            <p:ph type="subTitle" idx="1"/>
          </p:nvPr>
        </p:nvSpPr>
        <p:spPr/>
        <p:txBody>
          <a:bodyPr/>
          <a:lstStyle/>
          <a:p>
            <a:r>
              <a:rPr lang="en-US" dirty="0" smtClean="0"/>
              <a:t>ESL Teaching: Principles of Success </a:t>
            </a:r>
            <a:endParaRPr lang="en-US" dirty="0"/>
          </a:p>
        </p:txBody>
      </p:sp>
    </p:spTree>
    <p:extLst>
      <p:ext uri="{BB962C8B-B14F-4D97-AF65-F5344CB8AC3E}">
        <p14:creationId xmlns:p14="http://schemas.microsoft.com/office/powerpoint/2010/main" xmlns="" val="1008224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Book Selection </a:t>
            </a:r>
            <a:endParaRPr lang="en-US" dirty="0"/>
          </a:p>
        </p:txBody>
      </p:sp>
      <p:sp>
        <p:nvSpPr>
          <p:cNvPr id="3" name="Content Placeholder 2"/>
          <p:cNvSpPr>
            <a:spLocks noGrp="1"/>
          </p:cNvSpPr>
          <p:nvPr>
            <p:ph idx="1"/>
          </p:nvPr>
        </p:nvSpPr>
        <p:spPr/>
        <p:txBody>
          <a:bodyPr/>
          <a:lstStyle/>
          <a:p>
            <a:r>
              <a:rPr lang="en-US" dirty="0" smtClean="0"/>
              <a:t>I selected Freeman and Ebe’s book, “ESL teaching: principles of success”.</a:t>
            </a:r>
          </a:p>
          <a:p>
            <a:r>
              <a:rPr lang="en-US" dirty="0" smtClean="0"/>
              <a:t>I selected the book because it contains best teaching principles for supporting the success of learners.</a:t>
            </a:r>
          </a:p>
          <a:p>
            <a:r>
              <a:rPr lang="en-US" dirty="0" smtClean="0"/>
              <a:t>The book also contain multilingual strategies that can be used to help learners advance their mastery of English as a second language</a:t>
            </a:r>
          </a:p>
          <a:p>
            <a:endParaRPr lang="en-US" dirty="0"/>
          </a:p>
        </p:txBody>
      </p:sp>
    </p:spTree>
    <p:extLst>
      <p:ext uri="{BB962C8B-B14F-4D97-AF65-F5344CB8AC3E}">
        <p14:creationId xmlns:p14="http://schemas.microsoft.com/office/powerpoint/2010/main" xmlns="" val="1046377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Book </a:t>
            </a:r>
            <a:endParaRPr lang="en-US" dirty="0"/>
          </a:p>
        </p:txBody>
      </p:sp>
      <p:sp>
        <p:nvSpPr>
          <p:cNvPr id="3" name="Content Placeholder 2"/>
          <p:cNvSpPr>
            <a:spLocks noGrp="1"/>
          </p:cNvSpPr>
          <p:nvPr>
            <p:ph idx="1"/>
          </p:nvPr>
        </p:nvSpPr>
        <p:spPr/>
        <p:txBody>
          <a:bodyPr/>
          <a:lstStyle/>
          <a:p>
            <a:r>
              <a:rPr lang="en-US" dirty="0" smtClean="0"/>
              <a:t>This book explains how learners of English as a second language can improve the mastery of their dialect.</a:t>
            </a:r>
          </a:p>
          <a:p>
            <a:r>
              <a:rPr lang="en-US" dirty="0" smtClean="0"/>
              <a:t>One of the assumptions of the book is that classrooms should be teacher centered.</a:t>
            </a:r>
          </a:p>
          <a:p>
            <a:r>
              <a:rPr lang="en-US" dirty="0" smtClean="0"/>
              <a:t>Lessons of English should prepare learners to be competitive and function effectively after school</a:t>
            </a:r>
          </a:p>
          <a:p>
            <a:r>
              <a:rPr lang="en-US" dirty="0" smtClean="0"/>
              <a:t>Lessons should also be teacher centered as they can help learners to improve their mastery of language and dialect in the classroom. </a:t>
            </a:r>
          </a:p>
        </p:txBody>
      </p:sp>
    </p:spTree>
    <p:extLst>
      <p:ext uri="{BB962C8B-B14F-4D97-AF65-F5344CB8AC3E}">
        <p14:creationId xmlns:p14="http://schemas.microsoft.com/office/powerpoint/2010/main" xmlns="" val="1427349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from the book </a:t>
            </a:r>
            <a:endParaRPr lang="en-US" dirty="0"/>
          </a:p>
        </p:txBody>
      </p:sp>
      <p:sp>
        <p:nvSpPr>
          <p:cNvPr id="3" name="Content Placeholder 2"/>
          <p:cNvSpPr>
            <a:spLocks noGrp="1"/>
          </p:cNvSpPr>
          <p:nvPr>
            <p:ph idx="1"/>
          </p:nvPr>
        </p:nvSpPr>
        <p:spPr/>
        <p:txBody>
          <a:bodyPr/>
          <a:lstStyle/>
          <a:p>
            <a:r>
              <a:rPr lang="en-US" dirty="0" smtClean="0"/>
              <a:t>One of the best lessons from the book is the need for planning to help students identify their weaknesses, challenges and how they could improve on them. </a:t>
            </a:r>
          </a:p>
          <a:p>
            <a:r>
              <a:rPr lang="en-US" dirty="0" smtClean="0"/>
              <a:t>The teaching of language skills across the curriculum was used as the instructional strategy with students to help meet the assigned objectives on a weekly basis. </a:t>
            </a:r>
          </a:p>
          <a:p>
            <a:r>
              <a:rPr lang="en-US" dirty="0" smtClean="0"/>
              <a:t>This instructional strategy is successful because it was based on reading, writing, speaking and listening skill. Progress is monitored based on the monitored through weekly tests on every skill. </a:t>
            </a:r>
          </a:p>
          <a:p>
            <a:endParaRPr lang="en-US" dirty="0"/>
          </a:p>
        </p:txBody>
      </p:sp>
    </p:spTree>
    <p:extLst>
      <p:ext uri="{BB962C8B-B14F-4D97-AF65-F5344CB8AC3E}">
        <p14:creationId xmlns:p14="http://schemas.microsoft.com/office/powerpoint/2010/main" xmlns="" val="932339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Theories of second language acquisition</a:t>
            </a:r>
            <a:endParaRPr lang="en-US" dirty="0"/>
          </a:p>
        </p:txBody>
      </p:sp>
      <p:sp>
        <p:nvSpPr>
          <p:cNvPr id="3" name="Content Placeholder 2"/>
          <p:cNvSpPr>
            <a:spLocks noGrp="1"/>
          </p:cNvSpPr>
          <p:nvPr>
            <p:ph idx="1"/>
          </p:nvPr>
        </p:nvSpPr>
        <p:spPr/>
        <p:txBody>
          <a:bodyPr/>
          <a:lstStyle/>
          <a:p>
            <a:r>
              <a:rPr lang="en-US" dirty="0" smtClean="0"/>
              <a:t>The book highlighted several theories of second language acquisition.</a:t>
            </a:r>
          </a:p>
          <a:p>
            <a:pPr marL="0" indent="0">
              <a:buNone/>
            </a:pPr>
            <a:r>
              <a:rPr lang="en-US" dirty="0" smtClean="0"/>
              <a:t>These included:</a:t>
            </a:r>
          </a:p>
          <a:p>
            <a:pPr>
              <a:buFont typeface="Wingdings" panose="05000000000000000000" pitchFamily="2" charset="2"/>
              <a:buChar char="v"/>
            </a:pPr>
            <a:r>
              <a:rPr lang="en-US" dirty="0" smtClean="0"/>
              <a:t> The acquisition learning hypothesis </a:t>
            </a:r>
          </a:p>
          <a:p>
            <a:pPr>
              <a:buFont typeface="Wingdings" panose="05000000000000000000" pitchFamily="2" charset="2"/>
              <a:buChar char="v"/>
            </a:pPr>
            <a:r>
              <a:rPr lang="en-US" dirty="0" smtClean="0"/>
              <a:t>The behaviorist theory </a:t>
            </a:r>
          </a:p>
          <a:p>
            <a:pPr>
              <a:buFont typeface="Wingdings" panose="05000000000000000000" pitchFamily="2" charset="2"/>
              <a:buChar char="v"/>
            </a:pPr>
            <a:r>
              <a:rPr lang="en-US" dirty="0" smtClean="0"/>
              <a:t>The natural order hypothesis </a:t>
            </a:r>
          </a:p>
          <a:p>
            <a:pPr marL="0" indent="0">
              <a:buNone/>
            </a:pPr>
            <a:endParaRPr lang="en-US" dirty="0"/>
          </a:p>
        </p:txBody>
      </p:sp>
    </p:spTree>
    <p:extLst>
      <p:ext uri="{BB962C8B-B14F-4D97-AF65-F5344CB8AC3E}">
        <p14:creationId xmlns:p14="http://schemas.microsoft.com/office/powerpoint/2010/main" xmlns="" val="2186907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Connections to my own teaching </a:t>
            </a:r>
            <a:endParaRPr lang="en-US" dirty="0"/>
          </a:p>
        </p:txBody>
      </p:sp>
      <p:sp>
        <p:nvSpPr>
          <p:cNvPr id="3" name="Content Placeholder 2"/>
          <p:cNvSpPr>
            <a:spLocks noGrp="1"/>
          </p:cNvSpPr>
          <p:nvPr>
            <p:ph idx="1"/>
          </p:nvPr>
        </p:nvSpPr>
        <p:spPr/>
        <p:txBody>
          <a:bodyPr/>
          <a:lstStyle/>
          <a:p>
            <a:r>
              <a:rPr lang="en-US" dirty="0" smtClean="0"/>
              <a:t> The book put strong  emphasis </a:t>
            </a:r>
            <a:r>
              <a:rPr lang="en-US" dirty="0"/>
              <a:t>on productive language skills was used as the instructional strategy for improving the student’s accomplishment in the class. </a:t>
            </a:r>
            <a:endParaRPr lang="en-US" dirty="0" smtClean="0"/>
          </a:p>
          <a:p>
            <a:r>
              <a:rPr lang="en-US" dirty="0"/>
              <a:t> </a:t>
            </a:r>
            <a:r>
              <a:rPr lang="en-US" dirty="0" smtClean="0"/>
              <a:t>The book also focused on the  dimensions </a:t>
            </a:r>
            <a:r>
              <a:rPr lang="en-US" dirty="0"/>
              <a:t>of language fluency in speaking and writing are considered as the most essential skills for improving her accomplishments. </a:t>
            </a:r>
            <a:endParaRPr lang="en-US" dirty="0" smtClean="0"/>
          </a:p>
          <a:p>
            <a:r>
              <a:rPr lang="en-US" dirty="0" smtClean="0"/>
              <a:t>The </a:t>
            </a:r>
            <a:r>
              <a:rPr lang="en-US" dirty="0"/>
              <a:t>use of interactivity through multiple choice questions at the end of every week was considered as a simple strategy for progress monitoring.</a:t>
            </a:r>
          </a:p>
        </p:txBody>
      </p:sp>
    </p:spTree>
    <p:extLst>
      <p:ext uri="{BB962C8B-B14F-4D97-AF65-F5344CB8AC3E}">
        <p14:creationId xmlns:p14="http://schemas.microsoft.com/office/powerpoint/2010/main" xmlns="" val="3760874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Relevance of the book </a:t>
            </a:r>
            <a:endParaRPr lang="en-US" dirty="0"/>
          </a:p>
        </p:txBody>
      </p:sp>
      <p:sp>
        <p:nvSpPr>
          <p:cNvPr id="3" name="Content Placeholder 2"/>
          <p:cNvSpPr>
            <a:spLocks noGrp="1"/>
          </p:cNvSpPr>
          <p:nvPr>
            <p:ph idx="1"/>
          </p:nvPr>
        </p:nvSpPr>
        <p:spPr/>
        <p:txBody>
          <a:bodyPr/>
          <a:lstStyle/>
          <a:p>
            <a:r>
              <a:rPr lang="en-US" dirty="0" smtClean="0"/>
              <a:t>The book provides the teacher with a framework for teaching metacognition abilities for the student. </a:t>
            </a:r>
          </a:p>
          <a:p>
            <a:r>
              <a:rPr lang="en-US" dirty="0" smtClean="0"/>
              <a:t>The book guides the teacher to help the student improve on their </a:t>
            </a:r>
            <a:r>
              <a:rPr lang="en-US" dirty="0"/>
              <a:t>phonological awareness, his phonics, fluency skills and also print </a:t>
            </a:r>
            <a:r>
              <a:rPr lang="en-US" dirty="0" smtClean="0"/>
              <a:t>awareness.</a:t>
            </a:r>
          </a:p>
          <a:p>
            <a:r>
              <a:rPr lang="en-US" dirty="0" smtClean="0"/>
              <a:t>The book is focused on improving productive language skills for the student </a:t>
            </a:r>
            <a:endParaRPr lang="en-US" dirty="0"/>
          </a:p>
        </p:txBody>
      </p:sp>
    </p:spTree>
    <p:extLst>
      <p:ext uri="{BB962C8B-B14F-4D97-AF65-F5344CB8AC3E}">
        <p14:creationId xmlns:p14="http://schemas.microsoft.com/office/powerpoint/2010/main" xmlns="" val="3823465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To sum it up, emphasis on comprehension skills has been identified as an important theme to improve students performance.</a:t>
            </a:r>
          </a:p>
          <a:p>
            <a:r>
              <a:rPr lang="en-US" dirty="0" smtClean="0"/>
              <a:t>Approaches </a:t>
            </a:r>
            <a:r>
              <a:rPr lang="en-US" dirty="0"/>
              <a:t>to translation were adopted so as to improve bilingualism and help the student to become competent </a:t>
            </a:r>
            <a:r>
              <a:rPr lang="en-US" dirty="0" smtClean="0"/>
              <a:t>individual</a:t>
            </a:r>
          </a:p>
          <a:p>
            <a:r>
              <a:rPr lang="en-US" dirty="0" smtClean="0"/>
              <a:t>Mistakes should be carefully monitored over time and corrected in advance so as to help students achieve more in their classroom. </a:t>
            </a:r>
            <a:endParaRPr lang="en-US" dirty="0"/>
          </a:p>
        </p:txBody>
      </p:sp>
    </p:spTree>
    <p:extLst>
      <p:ext uri="{BB962C8B-B14F-4D97-AF65-F5344CB8AC3E}">
        <p14:creationId xmlns:p14="http://schemas.microsoft.com/office/powerpoint/2010/main" xmlns="" val="691152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Freeman, Y. S &amp; </a:t>
            </a:r>
            <a:r>
              <a:rPr lang="en-US" dirty="0" err="1"/>
              <a:t>Ebe</a:t>
            </a:r>
            <a:r>
              <a:rPr lang="en-US" dirty="0"/>
              <a:t>, A. (2016). </a:t>
            </a:r>
            <a:r>
              <a:rPr lang="en-US" i="1" dirty="0"/>
              <a:t>ESL teaching: Principles for success</a:t>
            </a:r>
            <a:r>
              <a:rPr lang="en-US" dirty="0"/>
              <a:t>. Portsmouth, NH: Heinemann</a:t>
            </a:r>
          </a:p>
          <a:p>
            <a:endParaRPr lang="en-US" dirty="0"/>
          </a:p>
        </p:txBody>
      </p:sp>
    </p:spTree>
    <p:extLst>
      <p:ext uri="{BB962C8B-B14F-4D97-AF65-F5344CB8AC3E}">
        <p14:creationId xmlns:p14="http://schemas.microsoft.com/office/powerpoint/2010/main" xmlns="" val="146523774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392</TotalTime>
  <Words>1105</Words>
  <Application>Microsoft Office PowerPoint</Application>
  <PresentationFormat>Custom</PresentationFormat>
  <Paragraphs>61</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Applied Linguistics </vt:lpstr>
      <vt:lpstr>Book Selection </vt:lpstr>
      <vt:lpstr>Overview of the Book </vt:lpstr>
      <vt:lpstr>Lessons from the book </vt:lpstr>
      <vt:lpstr>Theories of second language acquisition</vt:lpstr>
      <vt:lpstr>Connections to my own teaching </vt:lpstr>
      <vt:lpstr>Relevance of the book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Linguistics</dc:title>
  <dc:creator>TITO</dc:creator>
  <cp:lastModifiedBy>JAMNET6</cp:lastModifiedBy>
  <cp:revision>11</cp:revision>
  <dcterms:created xsi:type="dcterms:W3CDTF">2020-11-16T02:56:49Z</dcterms:created>
  <dcterms:modified xsi:type="dcterms:W3CDTF">2020-11-16T11:15:50Z</dcterms:modified>
</cp:coreProperties>
</file>